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96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481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639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655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273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719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679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22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3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021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2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9C61-E4F9-4C7A-9F71-6BD65FE3DAC2}" type="datetimeFigureOut">
              <a:rPr lang="ar-SA" smtClean="0"/>
              <a:t>05/04/34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E7D8-5959-4E59-8BA9-61B3734172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779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>
                <a:solidFill>
                  <a:srgbClr val="C00000"/>
                </a:solidFill>
                <a:ea typeface="+mn-ea"/>
                <a:cs typeface="+mn-cs"/>
              </a:rPr>
              <a:t>Assignment  </a:t>
            </a:r>
            <a:r>
              <a:rPr lang="en-US" sz="4800" b="1" i="1" dirty="0" smtClean="0">
                <a:solidFill>
                  <a:srgbClr val="C00000"/>
                </a:solidFill>
                <a:ea typeface="+mn-ea"/>
                <a:cs typeface="+mn-cs"/>
              </a:rPr>
              <a:t>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+mj-cs"/>
              </a:rPr>
              <a:t>1- Stores </a:t>
            </a:r>
            <a:r>
              <a:rPr lang="en-US" dirty="0">
                <a:cs typeface="+mj-cs"/>
              </a:rPr>
              <a:t>A , B and C have  </a:t>
            </a:r>
            <a:r>
              <a:rPr lang="en-US" b="1" dirty="0">
                <a:cs typeface="+mj-cs"/>
              </a:rPr>
              <a:t>5</a:t>
            </a:r>
            <a:r>
              <a:rPr lang="en-US" dirty="0">
                <a:cs typeface="+mj-cs"/>
              </a:rPr>
              <a:t> , </a:t>
            </a:r>
            <a:r>
              <a:rPr lang="en-US" b="1" dirty="0">
                <a:cs typeface="+mj-cs"/>
              </a:rPr>
              <a:t>15</a:t>
            </a:r>
            <a:r>
              <a:rPr lang="en-US" dirty="0">
                <a:cs typeface="+mj-cs"/>
              </a:rPr>
              <a:t> and </a:t>
            </a:r>
            <a:r>
              <a:rPr lang="en-US" b="1" dirty="0">
                <a:cs typeface="+mj-cs"/>
              </a:rPr>
              <a:t>20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employees </a:t>
            </a:r>
            <a:r>
              <a:rPr lang="en-US" dirty="0">
                <a:cs typeface="+mj-cs"/>
              </a:rPr>
              <a:t>and, respectively,  </a:t>
            </a:r>
            <a:r>
              <a:rPr lang="en-US" b="1" dirty="0">
                <a:cs typeface="+mj-cs"/>
              </a:rPr>
              <a:t>5</a:t>
            </a:r>
            <a:r>
              <a:rPr lang="en-US" dirty="0">
                <a:cs typeface="+mj-cs"/>
              </a:rPr>
              <a:t> , </a:t>
            </a:r>
            <a:r>
              <a:rPr lang="en-US" b="1" dirty="0">
                <a:cs typeface="+mj-cs"/>
              </a:rPr>
              <a:t>12</a:t>
            </a: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and </a:t>
            </a:r>
            <a:r>
              <a:rPr lang="en-US" b="1" dirty="0">
                <a:cs typeface="+mj-cs"/>
              </a:rPr>
              <a:t>15</a:t>
            </a:r>
            <a:r>
              <a:rPr lang="en-US" dirty="0">
                <a:cs typeface="+mj-cs"/>
              </a:rPr>
              <a:t>  percent of them are respectively women. Resignations are </a:t>
            </a:r>
            <a:r>
              <a:rPr lang="en-US" dirty="0" smtClean="0">
                <a:cs typeface="+mj-cs"/>
              </a:rPr>
              <a:t>equally likely </a:t>
            </a:r>
            <a:r>
              <a:rPr lang="en-US" dirty="0">
                <a:cs typeface="+mj-cs"/>
              </a:rPr>
              <a:t>among all employees, regardless of sex. One woman employee </a:t>
            </a:r>
            <a:r>
              <a:rPr lang="en-US" dirty="0" smtClean="0">
                <a:cs typeface="+mj-cs"/>
              </a:rPr>
              <a:t>resigns</a:t>
            </a:r>
            <a:r>
              <a:rPr lang="en-US" dirty="0">
                <a:cs typeface="+mj-cs"/>
              </a:rPr>
              <a:t>, what is the probability that she works in store C?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69AE-6AD0-4331-BE22-36209A3DFE42}" type="datetime5">
              <a:rPr lang="en-US" smtClean="0"/>
              <a:t>15-Feb-13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C591-BA6B-46C5-A02D-D389A5476B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>
                <a:solidFill>
                  <a:srgbClr val="C00000"/>
                </a:solidFill>
                <a:ea typeface="+mn-ea"/>
                <a:cs typeface="+mn-cs"/>
              </a:rPr>
              <a:t>Assignment  </a:t>
            </a:r>
            <a:r>
              <a:rPr lang="en-US" sz="4800" b="1" i="1" dirty="0" smtClean="0">
                <a:solidFill>
                  <a:srgbClr val="C00000"/>
                </a:solidFill>
                <a:ea typeface="+mn-ea"/>
                <a:cs typeface="+mn-cs"/>
              </a:rPr>
              <a:t>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+mj-cs"/>
              </a:rPr>
              <a:t>EXERCISE 18 PAGE </a:t>
            </a:r>
            <a:r>
              <a:rPr lang="en-US" b="1" dirty="0" smtClean="0">
                <a:cs typeface="+mj-cs"/>
              </a:rPr>
              <a:t>45</a:t>
            </a:r>
          </a:p>
          <a:p>
            <a:r>
              <a:rPr lang="en-US" b="1" dirty="0" smtClean="0">
                <a:cs typeface="+mj-cs"/>
              </a:rPr>
              <a:t>If A and B are events, </a:t>
            </a:r>
            <a:r>
              <a:rPr lang="en-US" b="1" dirty="0" err="1" smtClean="0">
                <a:cs typeface="+mj-cs"/>
              </a:rPr>
              <a:t>shw</a:t>
            </a:r>
            <a:r>
              <a:rPr lang="en-US" b="1" dirty="0" smtClean="0">
                <a:cs typeface="+mj-cs"/>
              </a:rPr>
              <a:t> that:</a:t>
            </a:r>
          </a:p>
          <a:p>
            <a:endParaRPr lang="en-US" b="1" dirty="0">
              <a:cs typeface="+mj-cs"/>
            </a:endParaRP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69AE-6AD0-4331-BE22-36209A3DFE42}" type="datetime5">
              <a:rPr lang="en-US" smtClean="0"/>
              <a:t>15-Feb-13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C591-BA6B-46C5-A02D-D389A5476B7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32856"/>
              </p:ext>
            </p:extLst>
          </p:nvPr>
        </p:nvGraphicFramePr>
        <p:xfrm>
          <a:off x="914400" y="2971800"/>
          <a:ext cx="5715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58920" imgH="863280" progId="Equation.DSMT4">
                  <p:embed/>
                </p:oleObj>
              </mc:Choice>
              <mc:Fallback>
                <p:oleObj name="Equation" r:id="rId3" imgW="21589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971800"/>
                        <a:ext cx="57150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1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>
                <a:solidFill>
                  <a:srgbClr val="C00000"/>
                </a:solidFill>
                <a:ea typeface="+mn-ea"/>
                <a:cs typeface="+mn-cs"/>
              </a:rPr>
              <a:t>Assignment  </a:t>
            </a:r>
            <a:r>
              <a:rPr lang="en-US" sz="4800" b="1" i="1" dirty="0" smtClean="0">
                <a:solidFill>
                  <a:srgbClr val="C00000"/>
                </a:solidFill>
                <a:ea typeface="+mn-ea"/>
                <a:cs typeface="+mn-cs"/>
              </a:rPr>
              <a:t>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+mj-cs"/>
              </a:rPr>
              <a:t>The contents of urns I,II and III are as follows:</a:t>
            </a:r>
          </a:p>
          <a:p>
            <a:r>
              <a:rPr lang="en-US" dirty="0" smtClean="0">
                <a:cs typeface="+mj-cs"/>
              </a:rPr>
              <a:t>1 white, 2 black and 3 red balls’</a:t>
            </a:r>
          </a:p>
          <a:p>
            <a:r>
              <a:rPr lang="en-US" dirty="0" smtClean="0">
                <a:cs typeface="+mj-cs"/>
              </a:rPr>
              <a:t>2 </a:t>
            </a:r>
            <a:r>
              <a:rPr lang="en-US" dirty="0">
                <a:cs typeface="+mj-cs"/>
              </a:rPr>
              <a:t>white, </a:t>
            </a:r>
            <a:r>
              <a:rPr lang="en-US" dirty="0" smtClean="0">
                <a:cs typeface="+mj-cs"/>
              </a:rPr>
              <a:t>1 </a:t>
            </a:r>
            <a:r>
              <a:rPr lang="en-US" dirty="0">
                <a:cs typeface="+mj-cs"/>
              </a:rPr>
              <a:t>black and </a:t>
            </a:r>
            <a:r>
              <a:rPr lang="en-US" dirty="0" smtClean="0">
                <a:cs typeface="+mj-cs"/>
              </a:rPr>
              <a:t>1 </a:t>
            </a:r>
            <a:r>
              <a:rPr lang="en-US" dirty="0">
                <a:cs typeface="+mj-cs"/>
              </a:rPr>
              <a:t>red balls</a:t>
            </a:r>
            <a:r>
              <a:rPr lang="en-US" dirty="0" smtClean="0">
                <a:cs typeface="+mj-cs"/>
              </a:rPr>
              <a:t>’</a:t>
            </a:r>
          </a:p>
          <a:p>
            <a:r>
              <a:rPr lang="en-US" dirty="0" smtClean="0">
                <a:cs typeface="+mj-cs"/>
              </a:rPr>
              <a:t>4 </a:t>
            </a:r>
            <a:r>
              <a:rPr lang="en-US" dirty="0">
                <a:cs typeface="+mj-cs"/>
              </a:rPr>
              <a:t>white, </a:t>
            </a:r>
            <a:r>
              <a:rPr lang="en-US" dirty="0" smtClean="0">
                <a:cs typeface="+mj-cs"/>
              </a:rPr>
              <a:t>5 </a:t>
            </a:r>
            <a:r>
              <a:rPr lang="en-US" dirty="0">
                <a:cs typeface="+mj-cs"/>
              </a:rPr>
              <a:t>black and 3 red balls</a:t>
            </a:r>
            <a:r>
              <a:rPr lang="en-US" dirty="0" smtClean="0">
                <a:cs typeface="+mj-cs"/>
              </a:rPr>
              <a:t>’</a:t>
            </a:r>
          </a:p>
          <a:p>
            <a:r>
              <a:rPr lang="en-US" dirty="0" smtClean="0">
                <a:cs typeface="+mj-cs"/>
              </a:rPr>
              <a:t>One urn is chosen at random and two balls drawn. They happen to be white and red. </a:t>
            </a:r>
            <a:r>
              <a:rPr lang="en-US" dirty="0" err="1" smtClean="0">
                <a:cs typeface="+mj-cs"/>
              </a:rPr>
              <a:t>Whate</a:t>
            </a:r>
            <a:r>
              <a:rPr lang="en-US" dirty="0" smtClean="0">
                <a:cs typeface="+mj-cs"/>
              </a:rPr>
              <a:t> is the probability that they come from urns I, II, III?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69AE-6AD0-4331-BE22-36209A3DFE42}" type="datetime5">
              <a:rPr lang="en-US" smtClean="0"/>
              <a:t>15-Feb-13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C591-BA6B-46C5-A02D-D389A5476B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MathType 5.0 Equation</vt:lpstr>
      <vt:lpstr>Assignment  2</vt:lpstr>
      <vt:lpstr>Assignment  2</vt:lpstr>
      <vt:lpstr>Assignment 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 2</dc:title>
  <dc:creator>um Sarah</dc:creator>
  <cp:lastModifiedBy>um Sarah</cp:lastModifiedBy>
  <cp:revision>1</cp:revision>
  <dcterms:created xsi:type="dcterms:W3CDTF">2013-02-15T09:08:01Z</dcterms:created>
  <dcterms:modified xsi:type="dcterms:W3CDTF">2013-02-15T09:08:29Z</dcterms:modified>
</cp:coreProperties>
</file>